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ntonio Ultra-Bold" charset="1" panose="02000803000000000000"/>
      <p:regular r:id="rId15"/>
    </p:embeddedFont>
    <p:embeddedFont>
      <p:font typeface="Antonio Light" charset="1" panose="02000303000000000000"/>
      <p:regular r:id="rId16"/>
    </p:embeddedFont>
    <p:embeddedFont>
      <p:font typeface="Telegraf Medium" charset="1" panose="00000600000000000000"/>
      <p:regular r:id="rId17"/>
    </p:embeddedFont>
    <p:embeddedFont>
      <p:font typeface="Montserrat Medium" charset="1" panose="00000600000000000000"/>
      <p:regular r:id="rId18"/>
    </p:embeddedFont>
    <p:embeddedFont>
      <p:font typeface="Raleway Medium" charset="1" panose="00000000000000000000"/>
      <p:regular r:id="rId19"/>
    </p:embeddedFont>
    <p:embeddedFont>
      <p:font typeface="Antonio Bold" charset="1" panose="02000803000000000000"/>
      <p:regular r:id="rId20"/>
    </p:embeddedFont>
    <p:embeddedFont>
      <p:font typeface="Antonio" charset="1" panose="02000503000000000000"/>
      <p:regular r:id="rId21"/>
    </p:embeddedFont>
    <p:embeddedFont>
      <p:font typeface="Raleway Ultra-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893042" y="2034365"/>
            <a:ext cx="7137321" cy="71373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CDFF">
                    <a:alpha val="100000"/>
                  </a:srgbClr>
                </a:gs>
                <a:gs pos="100000">
                  <a:srgbClr val="6F6296">
                    <a:alpha val="0"/>
                  </a:srgbClr>
                </a:gs>
              </a:gsLst>
              <a:lin ang="0"/>
            </a:gra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9634504" y="1028700"/>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599105" y="5143500"/>
            <a:ext cx="4884164" cy="488416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4">
              <a:alphaModFix amt="20999"/>
            </a:blip>
            <a:stretch>
              <a:fillRect l="0" t="0" r="0" b="0"/>
            </a:stretch>
          </a:blipFill>
        </p:spPr>
      </p:sp>
      <p:sp>
        <p:nvSpPr>
          <p:cNvPr name="Freeform 10" id="10"/>
          <p:cNvSpPr/>
          <p:nvPr/>
        </p:nvSpPr>
        <p:spPr>
          <a:xfrm flipH="false" flipV="false" rot="0">
            <a:off x="1335319" y="698162"/>
            <a:ext cx="1135427" cy="1336203"/>
          </a:xfrm>
          <a:custGeom>
            <a:avLst/>
            <a:gdLst/>
            <a:ahLst/>
            <a:cxnLst/>
            <a:rect r="r" b="b" t="t" l="l"/>
            <a:pathLst>
              <a:path h="1336203" w="1135427">
                <a:moveTo>
                  <a:pt x="0" y="0"/>
                </a:moveTo>
                <a:lnTo>
                  <a:pt x="1135427" y="0"/>
                </a:lnTo>
                <a:lnTo>
                  <a:pt x="1135427" y="1336203"/>
                </a:lnTo>
                <a:lnTo>
                  <a:pt x="0" y="1336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483559" y="3540245"/>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632134" y="2942197"/>
            <a:ext cx="6995030" cy="2446249"/>
          </a:xfrm>
          <a:prstGeom prst="rect">
            <a:avLst/>
          </a:prstGeom>
        </p:spPr>
        <p:txBody>
          <a:bodyPr anchor="t" rtlCol="false" tIns="0" lIns="0" bIns="0" rIns="0">
            <a:spAutoFit/>
          </a:bodyPr>
          <a:lstStyle/>
          <a:p>
            <a:pPr algn="just">
              <a:lnSpc>
                <a:spcPts val="19192"/>
              </a:lnSpc>
              <a:spcBef>
                <a:spcPct val="0"/>
              </a:spcBef>
            </a:pPr>
            <a:r>
              <a:rPr lang="en-US" b="true" sz="16545">
                <a:solidFill>
                  <a:srgbClr val="000000"/>
                </a:solidFill>
                <a:latin typeface="Antonio Ultra-Bold"/>
                <a:ea typeface="Antonio Ultra-Bold"/>
                <a:cs typeface="Antonio Ultra-Bold"/>
                <a:sym typeface="Antonio Ultra-Bold"/>
              </a:rPr>
              <a:t>CYBER</a:t>
            </a:r>
          </a:p>
        </p:txBody>
      </p:sp>
      <p:sp>
        <p:nvSpPr>
          <p:cNvPr name="TextBox 13" id="13"/>
          <p:cNvSpPr txBox="true"/>
          <p:nvPr/>
        </p:nvSpPr>
        <p:spPr>
          <a:xfrm rot="0">
            <a:off x="1753164" y="4881216"/>
            <a:ext cx="9189636" cy="2446249"/>
          </a:xfrm>
          <a:prstGeom prst="rect">
            <a:avLst/>
          </a:prstGeom>
        </p:spPr>
        <p:txBody>
          <a:bodyPr anchor="t" rtlCol="false" tIns="0" lIns="0" bIns="0" rIns="0">
            <a:spAutoFit/>
          </a:bodyPr>
          <a:lstStyle/>
          <a:p>
            <a:pPr algn="just">
              <a:lnSpc>
                <a:spcPts val="19192"/>
              </a:lnSpc>
              <a:spcBef>
                <a:spcPct val="0"/>
              </a:spcBef>
            </a:pPr>
            <a:r>
              <a:rPr lang="en-US" sz="16545">
                <a:solidFill>
                  <a:srgbClr val="000000"/>
                </a:solidFill>
                <a:latin typeface="Antonio Light"/>
                <a:ea typeface="Antonio Light"/>
                <a:cs typeface="Antonio Light"/>
                <a:sym typeface="Antonio Light"/>
              </a:rPr>
              <a:t>SECURITY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7109603" cy="16235139"/>
          </a:xfrm>
          <a:custGeom>
            <a:avLst/>
            <a:gdLst/>
            <a:ahLst/>
            <a:cxnLst/>
            <a:rect r="r" b="b" t="t" l="l"/>
            <a:pathLst>
              <a:path h="16235139" w="17109603">
                <a:moveTo>
                  <a:pt x="17109602" y="0"/>
                </a:moveTo>
                <a:lnTo>
                  <a:pt x="0" y="0"/>
                </a:lnTo>
                <a:lnTo>
                  <a:pt x="0" y="16235139"/>
                </a:lnTo>
                <a:lnTo>
                  <a:pt x="17109602" y="16235139"/>
                </a:lnTo>
                <a:lnTo>
                  <a:pt x="17109602" y="0"/>
                </a:lnTo>
                <a:close/>
              </a:path>
            </a:pathLst>
          </a:custGeom>
          <a:blipFill>
            <a:blip r:embed="rId2">
              <a:alphaModFix amt="20999"/>
            </a:blip>
            <a:stretch>
              <a:fillRect l="0" t="-2693" r="0" b="-2693"/>
            </a:stretch>
          </a:blipFill>
        </p:spPr>
      </p:sp>
      <p:sp>
        <p:nvSpPr>
          <p:cNvPr name="Freeform 3" id="3"/>
          <p:cNvSpPr/>
          <p:nvPr/>
        </p:nvSpPr>
        <p:spPr>
          <a:xfrm flipH="false" flipV="false" rot="0">
            <a:off x="771706" y="503332"/>
            <a:ext cx="1124739" cy="1323626"/>
          </a:xfrm>
          <a:custGeom>
            <a:avLst/>
            <a:gdLst/>
            <a:ahLst/>
            <a:cxnLst/>
            <a:rect r="r" b="b" t="t" l="l"/>
            <a:pathLst>
              <a:path h="1323626" w="1124739">
                <a:moveTo>
                  <a:pt x="0" y="0"/>
                </a:moveTo>
                <a:lnTo>
                  <a:pt x="1124739" y="0"/>
                </a:lnTo>
                <a:lnTo>
                  <a:pt x="1124739" y="1323626"/>
                </a:lnTo>
                <a:lnTo>
                  <a:pt x="0" y="1323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556477" y="734806"/>
            <a:ext cx="5246370" cy="524637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5"/>
              <a:stretch>
                <a:fillRect l="-25000" t="0" r="-25000" b="0"/>
              </a:stretch>
            </a:blipFill>
            <a:ln w="85725" cap="sq">
              <a:gradFill>
                <a:gsLst>
                  <a:gs pos="0">
                    <a:srgbClr val="243F81">
                      <a:alpha val="100000"/>
                    </a:srgbClr>
                  </a:gs>
                  <a:gs pos="100000">
                    <a:srgbClr val="288198">
                      <a:alpha val="100000"/>
                    </a:srgbClr>
                  </a:gs>
                </a:gsLst>
                <a:lin ang="0"/>
              </a:gradFill>
              <a:prstDash val="solid"/>
              <a:miter/>
            </a:ln>
          </p:spPr>
        </p:sp>
      </p:grpSp>
      <p:grpSp>
        <p:nvGrpSpPr>
          <p:cNvPr name="Group 6" id="6"/>
          <p:cNvGrpSpPr/>
          <p:nvPr/>
        </p:nvGrpSpPr>
        <p:grpSpPr>
          <a:xfrm rot="0">
            <a:off x="10773624" y="591142"/>
            <a:ext cx="1148007" cy="11480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9" id="9"/>
          <p:cNvGrpSpPr/>
          <p:nvPr/>
        </p:nvGrpSpPr>
        <p:grpSpPr>
          <a:xfrm rot="0">
            <a:off x="16228844" y="5143500"/>
            <a:ext cx="1148007" cy="114800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2" id="12"/>
          <p:cNvSpPr txBox="true"/>
          <p:nvPr/>
        </p:nvSpPr>
        <p:spPr>
          <a:xfrm rot="0">
            <a:off x="524298" y="2566299"/>
            <a:ext cx="6729485" cy="3023967"/>
          </a:xfrm>
          <a:prstGeom prst="rect">
            <a:avLst/>
          </a:prstGeom>
        </p:spPr>
        <p:txBody>
          <a:bodyPr anchor="t" rtlCol="false" tIns="0" lIns="0" bIns="0" rIns="0">
            <a:spAutoFit/>
          </a:bodyPr>
          <a:lstStyle/>
          <a:p>
            <a:pPr algn="just">
              <a:lnSpc>
                <a:spcPts val="11912"/>
              </a:lnSpc>
              <a:spcBef>
                <a:spcPct val="0"/>
              </a:spcBef>
            </a:pPr>
            <a:r>
              <a:rPr lang="en-US" b="true" sz="10269">
                <a:solidFill>
                  <a:srgbClr val="000000"/>
                </a:solidFill>
                <a:latin typeface="Antonio Ultra-Bold"/>
                <a:ea typeface="Antonio Ultra-Bold"/>
                <a:cs typeface="Antonio Ultra-Bold"/>
                <a:sym typeface="Antonio Ultra-Bold"/>
              </a:rPr>
              <a:t>INTRODUTION TO PHISTING</a:t>
            </a:r>
          </a:p>
        </p:txBody>
      </p:sp>
      <p:sp>
        <p:nvSpPr>
          <p:cNvPr name="TextBox 13" id="13"/>
          <p:cNvSpPr txBox="true"/>
          <p:nvPr/>
        </p:nvSpPr>
        <p:spPr>
          <a:xfrm rot="0">
            <a:off x="0" y="6298268"/>
            <a:ext cx="17376850" cy="2960032"/>
          </a:xfrm>
          <a:prstGeom prst="rect">
            <a:avLst/>
          </a:prstGeom>
        </p:spPr>
        <p:txBody>
          <a:bodyPr anchor="t" rtlCol="false" tIns="0" lIns="0" bIns="0" rIns="0">
            <a:spAutoFit/>
          </a:bodyPr>
          <a:lstStyle/>
          <a:p>
            <a:pPr algn="ctr">
              <a:lnSpc>
                <a:spcPts val="3837"/>
              </a:lnSpc>
              <a:spcBef>
                <a:spcPct val="0"/>
              </a:spcBef>
            </a:pPr>
            <a:r>
              <a:rPr lang="en-US" b="true" sz="3308">
                <a:solidFill>
                  <a:srgbClr val="FFFFFF"/>
                </a:solidFill>
                <a:latin typeface="Telegraf Medium"/>
                <a:ea typeface="Telegraf Medium"/>
                <a:cs typeface="Telegraf Medium"/>
                <a:sym typeface="Telegraf Medium"/>
              </a:rPr>
              <a:t>Definition – Phishing is a cyber-attack that tricks people into revealing sensitive information.</a:t>
            </a:r>
          </a:p>
          <a:p>
            <a:pPr algn="ctr">
              <a:lnSpc>
                <a:spcPts val="3837"/>
              </a:lnSpc>
              <a:spcBef>
                <a:spcPct val="0"/>
              </a:spcBef>
            </a:pPr>
            <a:r>
              <a:rPr lang="en-US" b="true" sz="3308">
                <a:solidFill>
                  <a:srgbClr val="FFFFFF"/>
                </a:solidFill>
                <a:latin typeface="Telegraf Medium"/>
                <a:ea typeface="Telegraf Medium"/>
                <a:cs typeface="Telegraf Medium"/>
                <a:sym typeface="Telegraf Medium"/>
              </a:rPr>
              <a:t>Method – Attackers use fake emails, messages, or websites to steal data.</a:t>
            </a:r>
          </a:p>
          <a:p>
            <a:pPr algn="ctr">
              <a:lnSpc>
                <a:spcPts val="3837"/>
              </a:lnSpc>
              <a:spcBef>
                <a:spcPct val="0"/>
              </a:spcBef>
            </a:pPr>
            <a:r>
              <a:rPr lang="en-US" b="true" sz="3308">
                <a:solidFill>
                  <a:srgbClr val="FFFFFF"/>
                </a:solidFill>
                <a:latin typeface="Telegraf Medium"/>
                <a:ea typeface="Telegraf Medium"/>
                <a:cs typeface="Telegraf Medium"/>
                <a:sym typeface="Telegraf Medium"/>
              </a:rPr>
              <a:t>Types – Includes email phishing, spear phishing, vishing (voice), and smishing (SMS).</a:t>
            </a:r>
          </a:p>
          <a:p>
            <a:pPr algn="ctr">
              <a:lnSpc>
                <a:spcPts val="3837"/>
              </a:lnSpc>
              <a:spcBef>
                <a:spcPct val="0"/>
              </a:spcBef>
            </a:pPr>
            <a:r>
              <a:rPr lang="en-US" b="true" sz="3308">
                <a:solidFill>
                  <a:srgbClr val="FFFFFF"/>
                </a:solidFill>
                <a:latin typeface="Telegraf Medium"/>
                <a:ea typeface="Telegraf Medium"/>
                <a:cs typeface="Telegraf Medium"/>
                <a:sym typeface="Telegraf Medium"/>
              </a:rPr>
              <a:t>Signs – Suspicious links, urgent messages, unknown senders, and poor grammar.</a:t>
            </a:r>
          </a:p>
          <a:p>
            <a:pPr algn="ctr">
              <a:lnSpc>
                <a:spcPts val="3837"/>
              </a:lnSpc>
              <a:spcBef>
                <a:spcPct val="0"/>
              </a:spcBef>
            </a:pPr>
            <a:r>
              <a:rPr lang="en-US" b="true" sz="3308">
                <a:solidFill>
                  <a:srgbClr val="FFFFFF"/>
                </a:solidFill>
                <a:latin typeface="Telegraf Medium"/>
                <a:ea typeface="Telegraf Medium"/>
                <a:cs typeface="Telegraf Medium"/>
                <a:sym typeface="Telegraf Medium"/>
              </a:rPr>
              <a:t>Prevention – Avoid unknown links, verify sources, use MFA, and stay informed.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480027" y="1345576"/>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91960" y="3150872"/>
            <a:ext cx="9826520" cy="5681515"/>
          </a:xfrm>
          <a:custGeom>
            <a:avLst/>
            <a:gdLst/>
            <a:ahLst/>
            <a:cxnLst/>
            <a:rect r="r" b="b" t="t" l="l"/>
            <a:pathLst>
              <a:path h="5681515" w="9826520">
                <a:moveTo>
                  <a:pt x="0" y="0"/>
                </a:moveTo>
                <a:lnTo>
                  <a:pt x="9826520" y="0"/>
                </a:lnTo>
                <a:lnTo>
                  <a:pt x="9826520" y="5681515"/>
                </a:lnTo>
                <a:lnTo>
                  <a:pt x="0" y="56815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838818" y="4481917"/>
            <a:ext cx="3692982" cy="3692982"/>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t="0" r="-24712" b="0"/>
              </a:stretch>
            </a:blipFill>
          </p:spPr>
        </p:sp>
      </p:grpSp>
      <p:grpSp>
        <p:nvGrpSpPr>
          <p:cNvPr name="Group 10" id="10"/>
          <p:cNvGrpSpPr/>
          <p:nvPr/>
        </p:nvGrpSpPr>
        <p:grpSpPr>
          <a:xfrm rot="0">
            <a:off x="16030363" y="896714"/>
            <a:ext cx="2680687" cy="897724"/>
            <a:chOff x="0" y="0"/>
            <a:chExt cx="706025" cy="236438"/>
          </a:xfrm>
        </p:grpSpPr>
        <p:sp>
          <p:nvSpPr>
            <p:cNvPr name="Freeform 11" id="11"/>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2" id="12"/>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03/15</a:t>
            </a:r>
          </a:p>
        </p:txBody>
      </p:sp>
      <p:sp>
        <p:nvSpPr>
          <p:cNvPr name="TextBox 14" id="14"/>
          <p:cNvSpPr txBox="true"/>
          <p:nvPr/>
        </p:nvSpPr>
        <p:spPr>
          <a:xfrm rot="0">
            <a:off x="1567237" y="476105"/>
            <a:ext cx="8137983" cy="2674767"/>
          </a:xfrm>
          <a:prstGeom prst="rect">
            <a:avLst/>
          </a:prstGeom>
        </p:spPr>
        <p:txBody>
          <a:bodyPr anchor="t" rtlCol="false" tIns="0" lIns="0" bIns="0" rIns="0">
            <a:spAutoFit/>
          </a:bodyPr>
          <a:lstStyle/>
          <a:p>
            <a:pPr algn="just">
              <a:lnSpc>
                <a:spcPts val="10535"/>
              </a:lnSpc>
              <a:spcBef>
                <a:spcPct val="0"/>
              </a:spcBef>
            </a:pPr>
            <a:r>
              <a:rPr lang="en-US" b="true" sz="9082">
                <a:solidFill>
                  <a:srgbClr val="000000"/>
                </a:solidFill>
                <a:latin typeface="Antonio Ultra-Bold"/>
                <a:ea typeface="Antonio Ultra-Bold"/>
                <a:cs typeface="Antonio Ultra-Bold"/>
                <a:sym typeface="Antonio Ultra-Bold"/>
              </a:rPr>
              <a:t>WHAT                                                                               IS PHISHING</a:t>
            </a:r>
          </a:p>
        </p:txBody>
      </p:sp>
      <p:grpSp>
        <p:nvGrpSpPr>
          <p:cNvPr name="Group 15" id="15"/>
          <p:cNvGrpSpPr>
            <a:grpSpLocks noChangeAspect="true"/>
          </p:cNvGrpSpPr>
          <p:nvPr/>
        </p:nvGrpSpPr>
        <p:grpSpPr>
          <a:xfrm rot="0">
            <a:off x="13759312" y="-78679"/>
            <a:ext cx="3692982" cy="3692982"/>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t="0" r="-24712" b="0"/>
              </a:stretch>
            </a:blipFill>
          </p:spPr>
        </p:sp>
      </p:grpSp>
      <p:sp>
        <p:nvSpPr>
          <p:cNvPr name="TextBox 19" id="19"/>
          <p:cNvSpPr txBox="true"/>
          <p:nvPr/>
        </p:nvSpPr>
        <p:spPr>
          <a:xfrm rot="0">
            <a:off x="5238619" y="3950483"/>
            <a:ext cx="8910655" cy="4082292"/>
          </a:xfrm>
          <a:prstGeom prst="rect">
            <a:avLst/>
          </a:prstGeom>
        </p:spPr>
        <p:txBody>
          <a:bodyPr anchor="t" rtlCol="false" tIns="0" lIns="0" bIns="0" rIns="0">
            <a:spAutoFit/>
          </a:bodyPr>
          <a:lstStyle/>
          <a:p>
            <a:pPr algn="ctr" marL="558996" indent="-279498" lvl="1">
              <a:lnSpc>
                <a:spcPts val="3003"/>
              </a:lnSpc>
              <a:buAutoNum type="arabicPeriod" startAt="1"/>
            </a:pPr>
            <a:r>
              <a:rPr lang="en-US" b="true" sz="2589">
                <a:solidFill>
                  <a:srgbClr val="FFFFFF"/>
                </a:solidFill>
                <a:latin typeface="Raleway Medium"/>
                <a:ea typeface="Raleway Medium"/>
                <a:cs typeface="Raleway Medium"/>
                <a:sym typeface="Raleway Medium"/>
              </a:rPr>
              <a:t>Phishing is a cyber-attack that tricks people into revealing sensitive information.</a:t>
            </a:r>
          </a:p>
          <a:p>
            <a:pPr algn="ctr" marL="558996" indent="-279498" lvl="1">
              <a:lnSpc>
                <a:spcPts val="3003"/>
              </a:lnSpc>
              <a:buAutoNum type="arabicPeriod" startAt="1"/>
            </a:pPr>
            <a:r>
              <a:rPr lang="en-US" b="true" sz="2589">
                <a:solidFill>
                  <a:srgbClr val="FFFFFF"/>
                </a:solidFill>
                <a:latin typeface="Raleway Medium"/>
                <a:ea typeface="Raleway Medium"/>
                <a:cs typeface="Raleway Medium"/>
                <a:sym typeface="Raleway Medium"/>
              </a:rPr>
              <a:t>Attackers use fake emails, messages, or websites to steal data.</a:t>
            </a:r>
          </a:p>
          <a:p>
            <a:pPr algn="ctr" marL="558996" indent="-279498" lvl="1">
              <a:lnSpc>
                <a:spcPts val="3003"/>
              </a:lnSpc>
              <a:buAutoNum type="arabicPeriod" startAt="1"/>
            </a:pPr>
            <a:r>
              <a:rPr lang="en-US" b="true" sz="2589">
                <a:solidFill>
                  <a:srgbClr val="FFFFFF"/>
                </a:solidFill>
                <a:latin typeface="Raleway Medium"/>
                <a:ea typeface="Raleway Medium"/>
                <a:cs typeface="Raleway Medium"/>
                <a:sym typeface="Raleway Medium"/>
              </a:rPr>
              <a:t>Common targets include passwords, bank details, and personal information.</a:t>
            </a:r>
          </a:p>
          <a:p>
            <a:pPr algn="ctr" marL="558996" indent="-279498" lvl="1">
              <a:lnSpc>
                <a:spcPts val="3003"/>
              </a:lnSpc>
              <a:buAutoNum type="arabicPeriod" startAt="1"/>
            </a:pPr>
            <a:r>
              <a:rPr lang="en-US" b="true" sz="2589">
                <a:solidFill>
                  <a:srgbClr val="FFFFFF"/>
                </a:solidFill>
                <a:latin typeface="Raleway Medium"/>
                <a:ea typeface="Raleway Medium"/>
                <a:cs typeface="Raleway Medium"/>
                <a:sym typeface="Raleway Medium"/>
              </a:rPr>
              <a:t>Warning signs include suspicious links, urgent requests, and unknown senders.</a:t>
            </a:r>
          </a:p>
          <a:p>
            <a:pPr algn="ctr" marL="558996" indent="-279498" lvl="1">
              <a:lnSpc>
                <a:spcPts val="3003"/>
              </a:lnSpc>
              <a:buAutoNum type="arabicPeriod" startAt="1"/>
            </a:pPr>
            <a:r>
              <a:rPr lang="en-US" b="true" sz="2589">
                <a:solidFill>
                  <a:srgbClr val="FFFFFF"/>
                </a:solidFill>
                <a:latin typeface="Raleway Medium"/>
                <a:ea typeface="Raleway Medium"/>
                <a:cs typeface="Raleway Medium"/>
                <a:sym typeface="Raleway Medium"/>
              </a:rPr>
              <a:t>To stay safe, avoid clicking unknown links, verify sources, and use MFA.</a:t>
            </a:r>
          </a:p>
          <a:p>
            <a:pPr algn="ctr">
              <a:lnSpc>
                <a:spcPts val="3003"/>
              </a:lnSpc>
              <a:spcBef>
                <a:spcPct val="0"/>
              </a:spcBef>
            </a:pPr>
          </a:p>
        </p:txBody>
      </p:sp>
      <p:grpSp>
        <p:nvGrpSpPr>
          <p:cNvPr name="Group 20" id="20"/>
          <p:cNvGrpSpPr/>
          <p:nvPr/>
        </p:nvGrpSpPr>
        <p:grpSpPr>
          <a:xfrm rot="0">
            <a:off x="419230" y="4391725"/>
            <a:ext cx="1148007" cy="11480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23" id="23"/>
          <p:cNvGrpSpPr/>
          <p:nvPr/>
        </p:nvGrpSpPr>
        <p:grpSpPr>
          <a:xfrm rot="0">
            <a:off x="16796703" y="2002865"/>
            <a:ext cx="1148007" cy="11480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669909" y="637147"/>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8457381" y="3073227"/>
            <a:ext cx="13412043" cy="5718017"/>
          </a:xfrm>
          <a:custGeom>
            <a:avLst/>
            <a:gdLst/>
            <a:ahLst/>
            <a:cxnLst/>
            <a:rect r="r" b="b" t="t" l="l"/>
            <a:pathLst>
              <a:path h="5718017" w="13412043">
                <a:moveTo>
                  <a:pt x="13412043" y="0"/>
                </a:moveTo>
                <a:lnTo>
                  <a:pt x="0" y="0"/>
                </a:lnTo>
                <a:lnTo>
                  <a:pt x="0" y="5718017"/>
                </a:lnTo>
                <a:lnTo>
                  <a:pt x="13412043" y="5718017"/>
                </a:lnTo>
                <a:lnTo>
                  <a:pt x="13412043"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669610" y="3120852"/>
            <a:ext cx="7711776" cy="1740089"/>
          </a:xfrm>
          <a:prstGeom prst="rect">
            <a:avLst/>
          </a:prstGeom>
        </p:spPr>
        <p:txBody>
          <a:bodyPr anchor="t" rtlCol="false" tIns="0" lIns="0" bIns="0" rIns="0">
            <a:spAutoFit/>
          </a:bodyPr>
          <a:lstStyle/>
          <a:p>
            <a:pPr algn="just">
              <a:lnSpc>
                <a:spcPts val="13653"/>
              </a:lnSpc>
              <a:spcBef>
                <a:spcPct val="0"/>
              </a:spcBef>
            </a:pPr>
            <a:r>
              <a:rPr lang="en-US" b="true" sz="11770">
                <a:solidFill>
                  <a:srgbClr val="000000"/>
                </a:solidFill>
                <a:latin typeface="Antonio Ultra-Bold"/>
                <a:ea typeface="Antonio Ultra-Bold"/>
                <a:cs typeface="Antonio Ultra-Bold"/>
                <a:sym typeface="Antonio Ultra-Bold"/>
              </a:rPr>
              <a:t>TYPES OF</a:t>
            </a:r>
          </a:p>
        </p:txBody>
      </p:sp>
      <p:sp>
        <p:nvSpPr>
          <p:cNvPr name="TextBox 6" id="6"/>
          <p:cNvSpPr txBox="true"/>
          <p:nvPr/>
        </p:nvSpPr>
        <p:spPr>
          <a:xfrm rot="0">
            <a:off x="9494801" y="4871481"/>
            <a:ext cx="7490623" cy="938084"/>
          </a:xfrm>
          <a:prstGeom prst="rect">
            <a:avLst/>
          </a:prstGeom>
        </p:spPr>
        <p:txBody>
          <a:bodyPr anchor="t" rtlCol="false" tIns="0" lIns="0" bIns="0" rIns="0">
            <a:spAutoFit/>
          </a:bodyPr>
          <a:lstStyle/>
          <a:p>
            <a:pPr algn="just">
              <a:lnSpc>
                <a:spcPts val="7397"/>
              </a:lnSpc>
              <a:spcBef>
                <a:spcPct val="0"/>
              </a:spcBef>
            </a:pPr>
            <a:r>
              <a:rPr lang="en-US" b="true" sz="6377">
                <a:solidFill>
                  <a:srgbClr val="000000"/>
                </a:solidFill>
                <a:latin typeface="Antonio Bold"/>
                <a:ea typeface="Antonio Bold"/>
                <a:cs typeface="Antonio Bold"/>
                <a:sym typeface="Antonio Bold"/>
              </a:rPr>
              <a:t>PHISHING ATTACKS</a:t>
            </a:r>
          </a:p>
        </p:txBody>
      </p:sp>
      <p:sp>
        <p:nvSpPr>
          <p:cNvPr name="TextBox 7" id="7"/>
          <p:cNvSpPr txBox="true"/>
          <p:nvPr/>
        </p:nvSpPr>
        <p:spPr>
          <a:xfrm rot="0">
            <a:off x="1921098" y="2922995"/>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Email Phishing – Attackers send fake emails pretending to be from legitimate sources to steal login credentials or personal data.</a:t>
            </a:r>
          </a:p>
        </p:txBody>
      </p:sp>
      <p:grpSp>
        <p:nvGrpSpPr>
          <p:cNvPr name="Group 8" id="8"/>
          <p:cNvGrpSpPr/>
          <p:nvPr/>
        </p:nvGrpSpPr>
        <p:grpSpPr>
          <a:xfrm rot="0">
            <a:off x="1105483" y="2441108"/>
            <a:ext cx="1148007" cy="11480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1" id="11"/>
          <p:cNvSpPr txBox="true"/>
          <p:nvPr/>
        </p:nvSpPr>
        <p:spPr>
          <a:xfrm rot="0">
            <a:off x="1921098" y="4842906"/>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Spear Phishing – A targeted attack aimed at specific individuals or organizations using personalized messages to trick victims.</a:t>
            </a:r>
          </a:p>
        </p:txBody>
      </p:sp>
      <p:grpSp>
        <p:nvGrpSpPr>
          <p:cNvPr name="Group 12" id="12"/>
          <p:cNvGrpSpPr/>
          <p:nvPr/>
        </p:nvGrpSpPr>
        <p:grpSpPr>
          <a:xfrm rot="0">
            <a:off x="1105483" y="4361019"/>
            <a:ext cx="1148007" cy="11480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5" id="15"/>
          <p:cNvSpPr txBox="true"/>
          <p:nvPr/>
        </p:nvSpPr>
        <p:spPr>
          <a:xfrm rot="0">
            <a:off x="1921098" y="6762817"/>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Vishing (Voice Phishing) – Scammers use phone calls to impersonate trusted entities (like banks or tech support) and steal sensitive information.</a:t>
            </a:r>
          </a:p>
        </p:txBody>
      </p:sp>
      <p:grpSp>
        <p:nvGrpSpPr>
          <p:cNvPr name="Group 16" id="16"/>
          <p:cNvGrpSpPr/>
          <p:nvPr/>
        </p:nvGrpSpPr>
        <p:grpSpPr>
          <a:xfrm rot="0">
            <a:off x="1105483" y="6280930"/>
            <a:ext cx="1148007" cy="11480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754467" y="637147"/>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72049" y="2520315"/>
            <a:ext cx="4508599" cy="5246370"/>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53204" t="0" r="-53204" b="0"/>
              </a:stretch>
            </a:blipFill>
          </p:spPr>
        </p:sp>
      </p:grpSp>
      <p:grpSp>
        <p:nvGrpSpPr>
          <p:cNvPr name="Group 6" id="6"/>
          <p:cNvGrpSpPr/>
          <p:nvPr/>
        </p:nvGrpSpPr>
        <p:grpSpPr>
          <a:xfrm rot="0">
            <a:off x="5353006" y="1794438"/>
            <a:ext cx="1678544" cy="195321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53434" t="0" r="-53434" b="0"/>
              </a:stretch>
            </a:blipFill>
          </p:spPr>
        </p:sp>
      </p:grpSp>
      <p:grpSp>
        <p:nvGrpSpPr>
          <p:cNvPr name="Group 8" id="8"/>
          <p:cNvGrpSpPr/>
          <p:nvPr/>
        </p:nvGrpSpPr>
        <p:grpSpPr>
          <a:xfrm rot="0">
            <a:off x="5186519" y="6473232"/>
            <a:ext cx="1678544" cy="1953215"/>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61087" t="0" r="-61087" b="0"/>
              </a:stretch>
            </a:blipFill>
          </p:spPr>
        </p:sp>
      </p:grpSp>
      <p:grpSp>
        <p:nvGrpSpPr>
          <p:cNvPr name="Group 10" id="10"/>
          <p:cNvGrpSpPr/>
          <p:nvPr/>
        </p:nvGrpSpPr>
        <p:grpSpPr>
          <a:xfrm rot="0">
            <a:off x="895218" y="5573710"/>
            <a:ext cx="1790091" cy="2083015"/>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12" id="12"/>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6865063" y="2887012"/>
            <a:ext cx="5259509" cy="1578083"/>
          </a:xfrm>
          <a:prstGeom prst="rect">
            <a:avLst/>
          </a:prstGeom>
        </p:spPr>
        <p:txBody>
          <a:bodyPr anchor="t" rtlCol="false" tIns="0" lIns="0" bIns="0" rIns="0">
            <a:spAutoFit/>
          </a:bodyPr>
          <a:lstStyle/>
          <a:p>
            <a:pPr algn="ctr">
              <a:lnSpc>
                <a:spcPts val="12349"/>
              </a:lnSpc>
              <a:spcBef>
                <a:spcPct val="0"/>
              </a:spcBef>
            </a:pPr>
            <a:r>
              <a:rPr lang="en-US" b="true" sz="10646">
                <a:solidFill>
                  <a:srgbClr val="000000"/>
                </a:solidFill>
                <a:latin typeface="Antonio Bold"/>
                <a:ea typeface="Antonio Bold"/>
                <a:cs typeface="Antonio Bold"/>
                <a:sym typeface="Antonio Bold"/>
              </a:rPr>
              <a:t>SIGNS OF</a:t>
            </a:r>
          </a:p>
        </p:txBody>
      </p:sp>
      <p:sp>
        <p:nvSpPr>
          <p:cNvPr name="TextBox 14" id="14"/>
          <p:cNvSpPr txBox="true"/>
          <p:nvPr/>
        </p:nvSpPr>
        <p:spPr>
          <a:xfrm rot="0">
            <a:off x="7031550" y="4567093"/>
            <a:ext cx="4788827" cy="2733239"/>
          </a:xfrm>
          <a:prstGeom prst="rect">
            <a:avLst/>
          </a:prstGeom>
        </p:spPr>
        <p:txBody>
          <a:bodyPr anchor="t" rtlCol="false" tIns="0" lIns="0" bIns="0" rIns="0">
            <a:spAutoFit/>
          </a:bodyPr>
          <a:lstStyle/>
          <a:p>
            <a:pPr algn="ctr">
              <a:lnSpc>
                <a:spcPts val="10775"/>
              </a:lnSpc>
              <a:spcBef>
                <a:spcPct val="0"/>
              </a:spcBef>
            </a:pPr>
            <a:r>
              <a:rPr lang="en-US" sz="9289">
                <a:solidFill>
                  <a:srgbClr val="000000"/>
                </a:solidFill>
                <a:latin typeface="Antonio"/>
                <a:ea typeface="Antonio"/>
                <a:cs typeface="Antonio"/>
                <a:sym typeface="Antonio"/>
              </a:rPr>
              <a:t>A PHISHING ATTEMPT</a:t>
            </a:r>
          </a:p>
        </p:txBody>
      </p:sp>
      <p:sp>
        <p:nvSpPr>
          <p:cNvPr name="TextBox 15" id="15"/>
          <p:cNvSpPr txBox="true"/>
          <p:nvPr/>
        </p:nvSpPr>
        <p:spPr>
          <a:xfrm rot="0">
            <a:off x="12699487" y="2981524"/>
            <a:ext cx="4752807" cy="6784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URLs that look legitimate but redirect to fake websites.</a:t>
            </a:r>
          </a:p>
        </p:txBody>
      </p:sp>
      <p:grpSp>
        <p:nvGrpSpPr>
          <p:cNvPr name="Group 16" id="16"/>
          <p:cNvGrpSpPr/>
          <p:nvPr/>
        </p:nvGrpSpPr>
        <p:grpSpPr>
          <a:xfrm rot="0">
            <a:off x="12321694" y="2120350"/>
            <a:ext cx="666614" cy="66661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9" id="19"/>
          <p:cNvSpPr txBox="true"/>
          <p:nvPr/>
        </p:nvSpPr>
        <p:spPr>
          <a:xfrm rot="0">
            <a:off x="12801442" y="2281127"/>
            <a:ext cx="1629236" cy="678434"/>
          </a:xfrm>
          <a:prstGeom prst="rect">
            <a:avLst/>
          </a:prstGeom>
        </p:spPr>
        <p:txBody>
          <a:bodyPr anchor="t" rtlCol="false" tIns="0" lIns="0" bIns="0" rIns="0">
            <a:spAutoFit/>
          </a:bodyPr>
          <a:lstStyle/>
          <a:p>
            <a:pPr algn="l">
              <a:lnSpc>
                <a:spcPts val="2668"/>
              </a:lnSpc>
              <a:spcBef>
                <a:spcPct val="0"/>
              </a:spcBef>
            </a:pPr>
            <a:r>
              <a:rPr lang="en-US" b="true" sz="2300">
                <a:solidFill>
                  <a:srgbClr val="000000"/>
                </a:solidFill>
                <a:latin typeface="Raleway Ultra-Bold"/>
                <a:ea typeface="Raleway Ultra-Bold"/>
                <a:cs typeface="Raleway Ultra-Bold"/>
                <a:sym typeface="Raleway Ultra-Bold"/>
              </a:rPr>
              <a:t>Suspicious Links</a:t>
            </a:r>
          </a:p>
        </p:txBody>
      </p:sp>
      <p:sp>
        <p:nvSpPr>
          <p:cNvPr name="TextBox 20" id="20"/>
          <p:cNvSpPr txBox="true"/>
          <p:nvPr/>
        </p:nvSpPr>
        <p:spPr>
          <a:xfrm rot="0">
            <a:off x="12801442" y="4945749"/>
            <a:ext cx="4752807" cy="6784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Messages creating panic to make you act quickly</a:t>
            </a:r>
          </a:p>
        </p:txBody>
      </p:sp>
      <p:grpSp>
        <p:nvGrpSpPr>
          <p:cNvPr name="Group 21" id="21"/>
          <p:cNvGrpSpPr/>
          <p:nvPr/>
        </p:nvGrpSpPr>
        <p:grpSpPr>
          <a:xfrm rot="0">
            <a:off x="12321694" y="4296791"/>
            <a:ext cx="666614" cy="66661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4" id="24"/>
          <p:cNvSpPr txBox="true"/>
          <p:nvPr/>
        </p:nvSpPr>
        <p:spPr>
          <a:xfrm rot="0">
            <a:off x="12801442" y="4457569"/>
            <a:ext cx="2939121" cy="345059"/>
          </a:xfrm>
          <a:prstGeom prst="rect">
            <a:avLst/>
          </a:prstGeom>
        </p:spPr>
        <p:txBody>
          <a:bodyPr anchor="t" rtlCol="false" tIns="0" lIns="0" bIns="0" rIns="0">
            <a:spAutoFit/>
          </a:bodyPr>
          <a:lstStyle/>
          <a:p>
            <a:pPr algn="l">
              <a:lnSpc>
                <a:spcPts val="2668"/>
              </a:lnSpc>
              <a:spcBef>
                <a:spcPct val="0"/>
              </a:spcBef>
            </a:pPr>
            <a:r>
              <a:rPr lang="en-US" b="true" sz="2300">
                <a:solidFill>
                  <a:srgbClr val="000000"/>
                </a:solidFill>
                <a:latin typeface="Raleway Ultra-Bold"/>
                <a:ea typeface="Raleway Ultra-Bold"/>
                <a:cs typeface="Raleway Ultra-Bold"/>
                <a:sym typeface="Raleway Ultra-Bold"/>
              </a:rPr>
              <a:t>Urgent Requests </a:t>
            </a:r>
          </a:p>
        </p:txBody>
      </p:sp>
      <p:sp>
        <p:nvSpPr>
          <p:cNvPr name="TextBox 25" id="25"/>
          <p:cNvSpPr txBox="true"/>
          <p:nvPr/>
        </p:nvSpPr>
        <p:spPr>
          <a:xfrm rot="0">
            <a:off x="12801442" y="7312444"/>
            <a:ext cx="4752807" cy="101180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 Emails or messages from unfamiliar or odd-looking addresses.</a:t>
            </a:r>
          </a:p>
        </p:txBody>
      </p:sp>
      <p:grpSp>
        <p:nvGrpSpPr>
          <p:cNvPr name="Group 26" id="26"/>
          <p:cNvGrpSpPr/>
          <p:nvPr/>
        </p:nvGrpSpPr>
        <p:grpSpPr>
          <a:xfrm rot="0">
            <a:off x="12321694" y="6473232"/>
            <a:ext cx="666614" cy="66661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9" id="29"/>
          <p:cNvSpPr txBox="true"/>
          <p:nvPr/>
        </p:nvSpPr>
        <p:spPr>
          <a:xfrm rot="0">
            <a:off x="12801442" y="6634010"/>
            <a:ext cx="1931517" cy="678434"/>
          </a:xfrm>
          <a:prstGeom prst="rect">
            <a:avLst/>
          </a:prstGeom>
        </p:spPr>
        <p:txBody>
          <a:bodyPr anchor="t" rtlCol="false" tIns="0" lIns="0" bIns="0" rIns="0">
            <a:spAutoFit/>
          </a:bodyPr>
          <a:lstStyle/>
          <a:p>
            <a:pPr algn="l">
              <a:lnSpc>
                <a:spcPts val="2668"/>
              </a:lnSpc>
              <a:spcBef>
                <a:spcPct val="0"/>
              </a:spcBef>
            </a:pPr>
            <a:r>
              <a:rPr lang="en-US" b="true" sz="2300">
                <a:solidFill>
                  <a:srgbClr val="000000"/>
                </a:solidFill>
                <a:latin typeface="Raleway Ultra-Bold"/>
                <a:ea typeface="Raleway Ultra-Bold"/>
                <a:cs typeface="Raleway Ultra-Bold"/>
                <a:sym typeface="Raleway Ultra-Bold"/>
              </a:rPr>
              <a:t>Unknown Senders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80933" y="2906099"/>
            <a:ext cx="2827331" cy="1567870"/>
          </a:xfrm>
          <a:prstGeom prst="rect">
            <a:avLst/>
          </a:prstGeom>
        </p:spPr>
        <p:txBody>
          <a:bodyPr anchor="t" rtlCol="false" tIns="0" lIns="0" bIns="0" rIns="0">
            <a:spAutoFit/>
          </a:bodyPr>
          <a:lstStyle/>
          <a:p>
            <a:pPr algn="just">
              <a:lnSpc>
                <a:spcPts val="12265"/>
              </a:lnSpc>
              <a:spcBef>
                <a:spcPct val="0"/>
              </a:spcBef>
            </a:pPr>
            <a:r>
              <a:rPr lang="en-US" b="true" sz="10573">
                <a:solidFill>
                  <a:srgbClr val="000000"/>
                </a:solidFill>
                <a:latin typeface="Antonio Ultra-Bold"/>
                <a:ea typeface="Antonio Ultra-Bold"/>
                <a:cs typeface="Antonio Ultra-Bold"/>
                <a:sym typeface="Antonio Ultra-Bold"/>
              </a:rPr>
              <a:t>HOW</a:t>
            </a:r>
          </a:p>
        </p:txBody>
      </p:sp>
      <p:grpSp>
        <p:nvGrpSpPr>
          <p:cNvPr name="Group 5" id="5"/>
          <p:cNvGrpSpPr/>
          <p:nvPr/>
        </p:nvGrpSpPr>
        <p:grpSpPr>
          <a:xfrm rot="0">
            <a:off x="3660581" y="3155336"/>
            <a:ext cx="1031297" cy="1031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8" id="8"/>
          <p:cNvGrpSpPr>
            <a:grpSpLocks noChangeAspect="true"/>
          </p:cNvGrpSpPr>
          <p:nvPr/>
        </p:nvGrpSpPr>
        <p:grpSpPr>
          <a:xfrm rot="0">
            <a:off x="11663956" y="2150860"/>
            <a:ext cx="4794032" cy="9485815"/>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527" t="0" r="-112527"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8" id="18"/>
          <p:cNvSpPr txBox="true"/>
          <p:nvPr/>
        </p:nvSpPr>
        <p:spPr>
          <a:xfrm rot="0">
            <a:off x="1580933" y="4222867"/>
            <a:ext cx="6589463" cy="837432"/>
          </a:xfrm>
          <a:prstGeom prst="rect">
            <a:avLst/>
          </a:prstGeom>
        </p:spPr>
        <p:txBody>
          <a:bodyPr anchor="t" rtlCol="false" tIns="0" lIns="0" bIns="0" rIns="0">
            <a:spAutoFit/>
          </a:bodyPr>
          <a:lstStyle/>
          <a:p>
            <a:pPr algn="just">
              <a:lnSpc>
                <a:spcPts val="6541"/>
              </a:lnSpc>
              <a:spcBef>
                <a:spcPct val="0"/>
              </a:spcBef>
            </a:pPr>
            <a:r>
              <a:rPr lang="en-US" sz="5639">
                <a:solidFill>
                  <a:srgbClr val="000000"/>
                </a:solidFill>
                <a:latin typeface="Antonio Light"/>
                <a:ea typeface="Antonio Light"/>
                <a:cs typeface="Antonio Light"/>
                <a:sym typeface="Antonio Light"/>
              </a:rPr>
              <a:t>TO PROTECT YOURSELF</a:t>
            </a:r>
          </a:p>
        </p:txBody>
      </p:sp>
      <p:grpSp>
        <p:nvGrpSpPr>
          <p:cNvPr name="Group 19" id="19"/>
          <p:cNvGrpSpPr/>
          <p:nvPr/>
        </p:nvGrpSpPr>
        <p:grpSpPr>
          <a:xfrm rot="0">
            <a:off x="1028700" y="5079349"/>
            <a:ext cx="10290191" cy="2993662"/>
            <a:chOff x="0" y="0"/>
            <a:chExt cx="2710174" cy="788454"/>
          </a:xfrm>
        </p:grpSpPr>
        <p:sp>
          <p:nvSpPr>
            <p:cNvPr name="Freeform 20" id="20"/>
            <p:cNvSpPr/>
            <p:nvPr/>
          </p:nvSpPr>
          <p:spPr>
            <a:xfrm flipH="false" flipV="false" rot="0">
              <a:off x="0" y="0"/>
              <a:ext cx="2710174" cy="788454"/>
            </a:xfrm>
            <a:custGeom>
              <a:avLst/>
              <a:gdLst/>
              <a:ahLst/>
              <a:cxnLst/>
              <a:rect r="r" b="b" t="t" l="l"/>
              <a:pathLst>
                <a:path h="788454" w="2710174">
                  <a:moveTo>
                    <a:pt x="0" y="0"/>
                  </a:moveTo>
                  <a:lnTo>
                    <a:pt x="2710174" y="0"/>
                  </a:lnTo>
                  <a:lnTo>
                    <a:pt x="2710174" y="788454"/>
                  </a:lnTo>
                  <a:lnTo>
                    <a:pt x="0" y="788454"/>
                  </a:lnTo>
                  <a:close/>
                </a:path>
              </a:pathLst>
            </a:custGeom>
            <a:gradFill rotWithShape="true">
              <a:gsLst>
                <a:gs pos="0">
                  <a:srgbClr val="FFFFFF">
                    <a:alpha val="16000"/>
                  </a:srgbClr>
                </a:gs>
                <a:gs pos="100000">
                  <a:srgbClr val="9B9B9B">
                    <a:alpha val="1920"/>
                  </a:srgbClr>
                </a:gs>
              </a:gsLst>
              <a:lin ang="0"/>
            </a:gradFill>
          </p:spPr>
        </p:sp>
        <p:sp>
          <p:nvSpPr>
            <p:cNvPr name="TextBox 21" id="21"/>
            <p:cNvSpPr txBox="true"/>
            <p:nvPr/>
          </p:nvSpPr>
          <p:spPr>
            <a:xfrm>
              <a:off x="0" y="-19050"/>
              <a:ext cx="2710174" cy="807504"/>
            </a:xfrm>
            <a:prstGeom prst="rect">
              <a:avLst/>
            </a:prstGeom>
          </p:spPr>
          <p:txBody>
            <a:bodyPr anchor="ctr" rtlCol="false" tIns="50800" lIns="50800" bIns="50800" rIns="50800"/>
            <a:lstStyle/>
            <a:p>
              <a:pPr algn="ctr">
                <a:lnSpc>
                  <a:spcPts val="2783"/>
                </a:lnSpc>
              </a:pPr>
            </a:p>
          </p:txBody>
        </p:sp>
      </p:grpSp>
      <p:sp>
        <p:nvSpPr>
          <p:cNvPr name="TextBox 22" id="22"/>
          <p:cNvSpPr txBox="true"/>
          <p:nvPr/>
        </p:nvSpPr>
        <p:spPr>
          <a:xfrm rot="0">
            <a:off x="1188007" y="5263342"/>
            <a:ext cx="8610129" cy="1630426"/>
          </a:xfrm>
          <a:prstGeom prst="rect">
            <a:avLst/>
          </a:prstGeom>
        </p:spPr>
        <p:txBody>
          <a:bodyPr anchor="t" rtlCol="false" tIns="0" lIns="0" bIns="0" rIns="0">
            <a:spAutoFit/>
          </a:bodyPr>
          <a:lstStyle/>
          <a:p>
            <a:pPr algn="l">
              <a:lnSpc>
                <a:spcPts val="2552"/>
              </a:lnSpc>
              <a:spcBef>
                <a:spcPct val="0"/>
              </a:spcBef>
            </a:pPr>
            <a:r>
              <a:rPr lang="en-US" b="true" sz="2200">
                <a:solidFill>
                  <a:srgbClr val="FFFFFF"/>
                </a:solidFill>
                <a:latin typeface="Raleway Medium"/>
                <a:ea typeface="Raleway Medium"/>
                <a:cs typeface="Raleway Medium"/>
                <a:sym typeface="Raleway Medium"/>
              </a:rPr>
              <a:t> To  safeguard against  phishing, always verify the source of emails before clicking on links or downloading attachments. Use Mulltifactor authentication and keep your software updated. Educating yourself and others about phishing can significantly reduce risks</a:t>
            </a:r>
          </a:p>
        </p:txBody>
      </p:sp>
      <p:grpSp>
        <p:nvGrpSpPr>
          <p:cNvPr name="Group 23" id="23"/>
          <p:cNvGrpSpPr/>
          <p:nvPr/>
        </p:nvGrpSpPr>
        <p:grpSpPr>
          <a:xfrm rot="0">
            <a:off x="11318891" y="4787425"/>
            <a:ext cx="1148007" cy="11480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26" id="26"/>
          <p:cNvGrpSpPr/>
          <p:nvPr/>
        </p:nvGrpSpPr>
        <p:grpSpPr>
          <a:xfrm rot="0">
            <a:off x="15483760" y="5888134"/>
            <a:ext cx="2001574" cy="200157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29" id="29"/>
          <p:cNvGrpSpPr/>
          <p:nvPr/>
        </p:nvGrpSpPr>
        <p:grpSpPr>
          <a:xfrm rot="0">
            <a:off x="10997849" y="8754671"/>
            <a:ext cx="1790091" cy="2083015"/>
            <a:chOff x="0" y="0"/>
            <a:chExt cx="698500" cy="812800"/>
          </a:xfrm>
        </p:grpSpPr>
        <p:sp>
          <p:nvSpPr>
            <p:cNvPr name="Freeform 30" id="3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31" id="31"/>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394941" y="-1768366"/>
            <a:ext cx="16235139" cy="16235139"/>
          </a:xfrm>
          <a:custGeom>
            <a:avLst/>
            <a:gdLst/>
            <a:ahLst/>
            <a:cxnLst/>
            <a:rect r="r" b="b" t="t" l="l"/>
            <a:pathLst>
              <a:path h="16235139" w="16235139">
                <a:moveTo>
                  <a:pt x="16235139" y="0"/>
                </a:moveTo>
                <a:lnTo>
                  <a:pt x="0" y="0"/>
                </a:lnTo>
                <a:lnTo>
                  <a:pt x="0" y="16235139"/>
                </a:lnTo>
                <a:lnTo>
                  <a:pt x="16235139" y="16235139"/>
                </a:lnTo>
                <a:lnTo>
                  <a:pt x="16235139" y="0"/>
                </a:lnTo>
                <a:close/>
              </a:path>
            </a:pathLst>
          </a:custGeom>
          <a:blipFill>
            <a:blip r:embed="rId2">
              <a:alphaModFix amt="20999"/>
            </a:blip>
            <a:stretch>
              <a:fillRect l="0" t="0" r="0" b="0"/>
            </a:stretch>
          </a:blipFill>
        </p:spPr>
      </p:sp>
      <p:sp>
        <p:nvSpPr>
          <p:cNvPr name="Freeform 3" id="3"/>
          <p:cNvSpPr/>
          <p:nvPr/>
        </p:nvSpPr>
        <p:spPr>
          <a:xfrm flipH="false" flipV="false" rot="0">
            <a:off x="669909" y="637147"/>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99485" y="1794438"/>
            <a:ext cx="4485957" cy="7172315"/>
          </a:xfrm>
          <a:custGeom>
            <a:avLst/>
            <a:gdLst/>
            <a:ahLst/>
            <a:cxnLst/>
            <a:rect r="r" b="b" t="t" l="l"/>
            <a:pathLst>
              <a:path h="7172315" w="4485957">
                <a:moveTo>
                  <a:pt x="0" y="0"/>
                </a:moveTo>
                <a:lnTo>
                  <a:pt x="4485956" y="0"/>
                </a:lnTo>
                <a:lnTo>
                  <a:pt x="4485956" y="7172315"/>
                </a:lnTo>
                <a:lnTo>
                  <a:pt x="0" y="7172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713146" y="2520315"/>
            <a:ext cx="3516651" cy="5716585"/>
            <a:chOff x="0" y="0"/>
            <a:chExt cx="544821" cy="885649"/>
          </a:xfrm>
        </p:grpSpPr>
        <p:sp>
          <p:nvSpPr>
            <p:cNvPr name="Freeform 6" id="6"/>
            <p:cNvSpPr/>
            <p:nvPr/>
          </p:nvSpPr>
          <p:spPr>
            <a:xfrm flipH="false" flipV="false" rot="0">
              <a:off x="0" y="0"/>
              <a:ext cx="544821" cy="885649"/>
            </a:xfrm>
            <a:custGeom>
              <a:avLst/>
              <a:gdLst/>
              <a:ahLst/>
              <a:cxnLst/>
              <a:rect r="r" b="b" t="t" l="l"/>
              <a:pathLst>
                <a:path h="885649" w="544821">
                  <a:moveTo>
                    <a:pt x="0" y="0"/>
                  </a:moveTo>
                  <a:lnTo>
                    <a:pt x="544821" y="0"/>
                  </a:lnTo>
                  <a:lnTo>
                    <a:pt x="544821" y="885649"/>
                  </a:lnTo>
                  <a:lnTo>
                    <a:pt x="0" y="885649"/>
                  </a:lnTo>
                  <a:close/>
                </a:path>
              </a:pathLst>
            </a:custGeom>
            <a:blipFill>
              <a:blip r:embed="rId7"/>
              <a:stretch>
                <a:fillRect l="-52949" t="0" r="-136041" b="0"/>
              </a:stretch>
            </a:blipFill>
          </p:spPr>
        </p:sp>
      </p:grpSp>
      <p:sp>
        <p:nvSpPr>
          <p:cNvPr name="TextBox 7" id="7"/>
          <p:cNvSpPr txBox="true"/>
          <p:nvPr/>
        </p:nvSpPr>
        <p:spPr>
          <a:xfrm rot="0">
            <a:off x="11325756" y="529121"/>
            <a:ext cx="5933544" cy="1745718"/>
          </a:xfrm>
          <a:prstGeom prst="rect">
            <a:avLst/>
          </a:prstGeom>
        </p:spPr>
        <p:txBody>
          <a:bodyPr anchor="t" rtlCol="false" tIns="0" lIns="0" bIns="0" rIns="0">
            <a:spAutoFit/>
          </a:bodyPr>
          <a:lstStyle/>
          <a:p>
            <a:pPr algn="just">
              <a:lnSpc>
                <a:spcPts val="13653"/>
              </a:lnSpc>
              <a:spcBef>
                <a:spcPct val="0"/>
              </a:spcBef>
            </a:pPr>
            <a:r>
              <a:rPr lang="en-US" b="true" sz="11770">
                <a:solidFill>
                  <a:srgbClr val="000000"/>
                </a:solidFill>
                <a:latin typeface="Antonio Ultra-Bold"/>
                <a:ea typeface="Antonio Ultra-Bold"/>
                <a:cs typeface="Antonio Ultra-Bold"/>
                <a:sym typeface="Antonio Ultra-Bold"/>
              </a:rPr>
              <a:t>REPORTING</a:t>
            </a:r>
          </a:p>
        </p:txBody>
      </p:sp>
      <p:sp>
        <p:nvSpPr>
          <p:cNvPr name="TextBox 8" id="8"/>
          <p:cNvSpPr txBox="true"/>
          <p:nvPr/>
        </p:nvSpPr>
        <p:spPr>
          <a:xfrm rot="0">
            <a:off x="12918941" y="2141493"/>
            <a:ext cx="6029503" cy="2626483"/>
          </a:xfrm>
          <a:prstGeom prst="rect">
            <a:avLst/>
          </a:prstGeom>
        </p:spPr>
        <p:txBody>
          <a:bodyPr anchor="t" rtlCol="false" tIns="0" lIns="0" bIns="0" rIns="0">
            <a:spAutoFit/>
          </a:bodyPr>
          <a:lstStyle/>
          <a:p>
            <a:pPr algn="just">
              <a:lnSpc>
                <a:spcPts val="10322"/>
              </a:lnSpc>
              <a:spcBef>
                <a:spcPct val="0"/>
              </a:spcBef>
            </a:pPr>
            <a:r>
              <a:rPr lang="en-US" b="true" sz="8899">
                <a:solidFill>
                  <a:srgbClr val="000000"/>
                </a:solidFill>
                <a:latin typeface="Antonio Bold"/>
                <a:ea typeface="Antonio Bold"/>
                <a:cs typeface="Antonio Bold"/>
                <a:sym typeface="Antonio Bold"/>
              </a:rPr>
              <a:t>PHISHING ATTEMPS</a:t>
            </a:r>
          </a:p>
        </p:txBody>
      </p:sp>
      <p:sp>
        <p:nvSpPr>
          <p:cNvPr name="TextBox 9" id="9"/>
          <p:cNvSpPr txBox="true"/>
          <p:nvPr/>
        </p:nvSpPr>
        <p:spPr>
          <a:xfrm rot="0">
            <a:off x="1011905" y="2625931"/>
            <a:ext cx="4752807" cy="2667931"/>
          </a:xfrm>
          <a:prstGeom prst="rect">
            <a:avLst/>
          </a:prstGeom>
        </p:spPr>
        <p:txBody>
          <a:bodyPr anchor="t" rtlCol="false" tIns="0" lIns="0" bIns="0" rIns="0">
            <a:spAutoFit/>
          </a:bodyPr>
          <a:lstStyle/>
          <a:p>
            <a:pPr algn="l">
              <a:lnSpc>
                <a:spcPts val="2387"/>
              </a:lnSpc>
              <a:spcBef>
                <a:spcPct val="0"/>
              </a:spcBef>
            </a:pPr>
            <a:r>
              <a:rPr lang="en-US" b="true" sz="2058">
                <a:solidFill>
                  <a:srgbClr val="FFFFFF"/>
                </a:solidFill>
                <a:latin typeface="Raleway Medium"/>
                <a:ea typeface="Raleway Medium"/>
                <a:cs typeface="Raleway Medium"/>
                <a:sym typeface="Raleway Medium"/>
              </a:rPr>
              <a:t>Most email services (like Gmail, Outlook, and Yahoo) have a "Report Phishing" or "Mark as Spam" option. When you report a phishing email, the provider analyzes it and blocks similar emails from reaching other users. This helps improve email security and prevents scammers from targeting more people.</a:t>
            </a:r>
          </a:p>
        </p:txBody>
      </p:sp>
      <p:grpSp>
        <p:nvGrpSpPr>
          <p:cNvPr name="Group 10" id="10"/>
          <p:cNvGrpSpPr/>
          <p:nvPr/>
        </p:nvGrpSpPr>
        <p:grpSpPr>
          <a:xfrm rot="0">
            <a:off x="636319" y="1621909"/>
            <a:ext cx="751172" cy="982018"/>
            <a:chOff x="0" y="0"/>
            <a:chExt cx="812800" cy="1062586"/>
          </a:xfrm>
        </p:grpSpPr>
        <p:sp>
          <p:nvSpPr>
            <p:cNvPr name="Freeform 11" id="11"/>
            <p:cNvSpPr/>
            <p:nvPr/>
          </p:nvSpPr>
          <p:spPr>
            <a:xfrm flipH="false" flipV="false" rot="0">
              <a:off x="0" y="0"/>
              <a:ext cx="812800" cy="1062586"/>
            </a:xfrm>
            <a:custGeom>
              <a:avLst/>
              <a:gdLst/>
              <a:ahLst/>
              <a:cxnLst/>
              <a:rect r="r" b="b" t="t" l="l"/>
              <a:pathLst>
                <a:path h="1062586" w="812800">
                  <a:moveTo>
                    <a:pt x="406400" y="0"/>
                  </a:moveTo>
                  <a:cubicBezTo>
                    <a:pt x="181951" y="0"/>
                    <a:pt x="0" y="237868"/>
                    <a:pt x="0" y="531293"/>
                  </a:cubicBezTo>
                  <a:cubicBezTo>
                    <a:pt x="0" y="824718"/>
                    <a:pt x="181951" y="1062586"/>
                    <a:pt x="406400" y="1062586"/>
                  </a:cubicBezTo>
                  <a:cubicBezTo>
                    <a:pt x="630849" y="1062586"/>
                    <a:pt x="812800" y="824718"/>
                    <a:pt x="812800" y="531293"/>
                  </a:cubicBezTo>
                  <a:cubicBezTo>
                    <a:pt x="812800" y="237868"/>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2" id="12"/>
            <p:cNvSpPr txBox="true"/>
            <p:nvPr/>
          </p:nvSpPr>
          <p:spPr>
            <a:xfrm>
              <a:off x="76200" y="80567"/>
              <a:ext cx="660400" cy="882401"/>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1011905" y="1794438"/>
            <a:ext cx="3318111" cy="960802"/>
          </a:xfrm>
          <a:prstGeom prst="rect">
            <a:avLst/>
          </a:prstGeom>
        </p:spPr>
        <p:txBody>
          <a:bodyPr anchor="t" rtlCol="false" tIns="0" lIns="0" bIns="0" rIns="0">
            <a:spAutoFit/>
          </a:bodyPr>
          <a:lstStyle/>
          <a:p>
            <a:pPr algn="l">
              <a:lnSpc>
                <a:spcPts val="2475"/>
              </a:lnSpc>
            </a:pPr>
            <a:r>
              <a:rPr lang="en-US" sz="2134" b="true">
                <a:solidFill>
                  <a:srgbClr val="000000"/>
                </a:solidFill>
                <a:latin typeface="Raleway Ultra-Bold"/>
                <a:ea typeface="Raleway Ultra-Bold"/>
                <a:cs typeface="Raleway Ultra-Bold"/>
                <a:sym typeface="Raleway Ultra-Bold"/>
              </a:rPr>
              <a:t>RepReport to Your Email Provider</a:t>
            </a:r>
          </a:p>
          <a:p>
            <a:pPr algn="l">
              <a:lnSpc>
                <a:spcPts val="1315"/>
              </a:lnSpc>
            </a:pPr>
          </a:p>
          <a:p>
            <a:pPr algn="l">
              <a:lnSpc>
                <a:spcPts val="1315"/>
              </a:lnSpc>
              <a:spcBef>
                <a:spcPct val="0"/>
              </a:spcBef>
            </a:pPr>
          </a:p>
        </p:txBody>
      </p:sp>
      <p:sp>
        <p:nvSpPr>
          <p:cNvPr name="TextBox 14" id="14"/>
          <p:cNvSpPr txBox="true"/>
          <p:nvPr/>
        </p:nvSpPr>
        <p:spPr>
          <a:xfrm rot="0">
            <a:off x="821529" y="6722897"/>
            <a:ext cx="5624519" cy="1273033"/>
          </a:xfrm>
          <a:prstGeom prst="rect">
            <a:avLst/>
          </a:prstGeom>
        </p:spPr>
        <p:txBody>
          <a:bodyPr anchor="t" rtlCol="false" tIns="0" lIns="0" bIns="0" rIns="0">
            <a:spAutoFit/>
          </a:bodyPr>
          <a:lstStyle/>
          <a:p>
            <a:pPr algn="l">
              <a:lnSpc>
                <a:spcPts val="1688"/>
              </a:lnSpc>
              <a:spcBef>
                <a:spcPct val="0"/>
              </a:spcBef>
            </a:pPr>
            <a:r>
              <a:rPr lang="en-US" b="true" sz="1455">
                <a:solidFill>
                  <a:srgbClr val="FFFFFF"/>
                </a:solidFill>
                <a:latin typeface="Raleway Medium"/>
                <a:ea typeface="Raleway Medium"/>
                <a:cs typeface="Raleway Medium"/>
                <a:sym typeface="Raleway Medium"/>
              </a:rPr>
              <a:t>Government and cybersecurity organizations, such as the FTC (USA), CERT-In (India), Action Fraud (UK), or Anti-Phishing Working Group (APWG), collect phishing reports to investigate and take action against scammers. Reporting to these agencies helps shut down fraudulent websites and alert the public about ongoing threats.</a:t>
            </a:r>
          </a:p>
        </p:txBody>
      </p:sp>
      <p:grpSp>
        <p:nvGrpSpPr>
          <p:cNvPr name="Group 15" id="15"/>
          <p:cNvGrpSpPr/>
          <p:nvPr/>
        </p:nvGrpSpPr>
        <p:grpSpPr>
          <a:xfrm rot="0">
            <a:off x="720877" y="5886995"/>
            <a:ext cx="666614" cy="6666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8" id="18"/>
          <p:cNvSpPr txBox="true"/>
          <p:nvPr/>
        </p:nvSpPr>
        <p:spPr>
          <a:xfrm rot="0">
            <a:off x="1011905" y="5901588"/>
            <a:ext cx="3678030" cy="678434"/>
          </a:xfrm>
          <a:prstGeom prst="rect">
            <a:avLst/>
          </a:prstGeom>
        </p:spPr>
        <p:txBody>
          <a:bodyPr anchor="t" rtlCol="false" tIns="0" lIns="0" bIns="0" rIns="0">
            <a:spAutoFit/>
          </a:bodyPr>
          <a:lstStyle/>
          <a:p>
            <a:pPr algn="l">
              <a:lnSpc>
                <a:spcPts val="2668"/>
              </a:lnSpc>
              <a:spcBef>
                <a:spcPct val="0"/>
              </a:spcBef>
            </a:pPr>
            <a:r>
              <a:rPr lang="en-US" b="true" sz="2300">
                <a:solidFill>
                  <a:srgbClr val="000000"/>
                </a:solidFill>
                <a:latin typeface="Raleway Ultra-Bold"/>
                <a:ea typeface="Raleway Ultra-Bold"/>
                <a:cs typeface="Raleway Ultra-Bold"/>
                <a:sym typeface="Raleway Ultra-Bold"/>
              </a:rPr>
              <a:t>Report to Cybersecurity Authorities</a:t>
            </a:r>
          </a:p>
        </p:txBody>
      </p:sp>
      <p:grpSp>
        <p:nvGrpSpPr>
          <p:cNvPr name="Group 19" id="19"/>
          <p:cNvGrpSpPr/>
          <p:nvPr/>
        </p:nvGrpSpPr>
        <p:grpSpPr>
          <a:xfrm rot="0">
            <a:off x="11325756" y="7818746"/>
            <a:ext cx="1148007" cy="11480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354470" y="184229"/>
            <a:ext cx="854555" cy="1005665"/>
          </a:xfrm>
          <a:custGeom>
            <a:avLst/>
            <a:gdLst/>
            <a:ahLst/>
            <a:cxnLst/>
            <a:rect r="r" b="b" t="t" l="l"/>
            <a:pathLst>
              <a:path h="1005665" w="854555">
                <a:moveTo>
                  <a:pt x="0" y="0"/>
                </a:moveTo>
                <a:lnTo>
                  <a:pt x="854555" y="0"/>
                </a:lnTo>
                <a:lnTo>
                  <a:pt x="854555" y="1005665"/>
                </a:lnTo>
                <a:lnTo>
                  <a:pt x="0" y="10056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265414" y="3604841"/>
            <a:ext cx="8923409" cy="3482573"/>
            <a:chOff x="0" y="0"/>
            <a:chExt cx="2350198" cy="917221"/>
          </a:xfrm>
        </p:grpSpPr>
        <p:sp>
          <p:nvSpPr>
            <p:cNvPr name="Freeform 5" id="5"/>
            <p:cNvSpPr/>
            <p:nvPr/>
          </p:nvSpPr>
          <p:spPr>
            <a:xfrm flipH="false" flipV="false" rot="0">
              <a:off x="0" y="0"/>
              <a:ext cx="2350198" cy="917221"/>
            </a:xfrm>
            <a:custGeom>
              <a:avLst/>
              <a:gdLst/>
              <a:ahLst/>
              <a:cxnLst/>
              <a:rect r="r" b="b" t="t" l="l"/>
              <a:pathLst>
                <a:path h="917221" w="2350198">
                  <a:moveTo>
                    <a:pt x="0" y="0"/>
                  </a:moveTo>
                  <a:lnTo>
                    <a:pt x="2350198" y="0"/>
                  </a:lnTo>
                  <a:lnTo>
                    <a:pt x="2350198" y="917221"/>
                  </a:lnTo>
                  <a:lnTo>
                    <a:pt x="0" y="917221"/>
                  </a:lnTo>
                  <a:close/>
                </a:path>
              </a:pathLst>
            </a:custGeom>
            <a:gradFill rotWithShape="true">
              <a:gsLst>
                <a:gs pos="0">
                  <a:srgbClr val="243F81">
                    <a:alpha val="100000"/>
                  </a:srgbClr>
                </a:gs>
                <a:gs pos="100000">
                  <a:srgbClr val="288198">
                    <a:alpha val="100000"/>
                  </a:srgbClr>
                </a:gs>
              </a:gsLst>
              <a:lin ang="0"/>
            </a:gradFill>
          </p:spPr>
        </p:sp>
        <p:sp>
          <p:nvSpPr>
            <p:cNvPr name="TextBox 6" id="6"/>
            <p:cNvSpPr txBox="true"/>
            <p:nvPr/>
          </p:nvSpPr>
          <p:spPr>
            <a:xfrm>
              <a:off x="0" y="-19050"/>
              <a:ext cx="2350198" cy="936271"/>
            </a:xfrm>
            <a:prstGeom prst="rect">
              <a:avLst/>
            </a:prstGeom>
          </p:spPr>
          <p:txBody>
            <a:bodyPr anchor="ctr" rtlCol="false" tIns="50800" lIns="50800" bIns="50800" rIns="50800"/>
            <a:lstStyle/>
            <a:p>
              <a:pPr algn="ctr">
                <a:lnSpc>
                  <a:spcPts val="2783"/>
                </a:lnSpc>
              </a:pPr>
            </a:p>
          </p:txBody>
        </p:sp>
      </p:grpSp>
      <p:grpSp>
        <p:nvGrpSpPr>
          <p:cNvPr name="Group 7" id="7"/>
          <p:cNvGrpSpPr>
            <a:grpSpLocks noChangeAspect="true"/>
          </p:cNvGrpSpPr>
          <p:nvPr/>
        </p:nvGrpSpPr>
        <p:grpSpPr>
          <a:xfrm rot="0">
            <a:off x="12611788" y="2628419"/>
            <a:ext cx="5030161" cy="5030161"/>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grpSp>
        <p:nvGrpSpPr>
          <p:cNvPr name="Group 11" id="11"/>
          <p:cNvGrpSpPr/>
          <p:nvPr/>
        </p:nvGrpSpPr>
        <p:grpSpPr>
          <a:xfrm rot="0">
            <a:off x="12706251" y="6161550"/>
            <a:ext cx="1851727" cy="18517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4" id="14"/>
          <p:cNvGrpSpPr/>
          <p:nvPr/>
        </p:nvGrpSpPr>
        <p:grpSpPr>
          <a:xfrm rot="0">
            <a:off x="15553532" y="2478431"/>
            <a:ext cx="1431892" cy="14318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7" id="17"/>
          <p:cNvSpPr txBox="true"/>
          <p:nvPr/>
        </p:nvSpPr>
        <p:spPr>
          <a:xfrm rot="0">
            <a:off x="1028700" y="4956203"/>
            <a:ext cx="11280484" cy="2462973"/>
          </a:xfrm>
          <a:prstGeom prst="rect">
            <a:avLst/>
          </a:prstGeom>
        </p:spPr>
        <p:txBody>
          <a:bodyPr anchor="t" rtlCol="false" tIns="0" lIns="0" bIns="0" rIns="0">
            <a:spAutoFit/>
          </a:bodyPr>
          <a:lstStyle/>
          <a:p>
            <a:pPr algn="l">
              <a:lnSpc>
                <a:spcPts val="3203"/>
              </a:lnSpc>
              <a:spcBef>
                <a:spcPct val="0"/>
              </a:spcBef>
            </a:pPr>
            <a:r>
              <a:rPr lang="en-US" b="true" sz="2761">
                <a:solidFill>
                  <a:srgbClr val="FFFFFF"/>
                </a:solidFill>
                <a:latin typeface="Raleway Medium"/>
                <a:ea typeface="Raleway Medium"/>
                <a:cs typeface="Raleway Medium"/>
                <a:sym typeface="Raleway Medium"/>
              </a:rPr>
              <a:t>Phishing in the future will become more advanced and harder to detect with AI-powered attacks, deepfake scams, and smarter social engineering. Mobile phishing (smishing) and cloud-based attacks will rise, making cybersecurity awareness and strong security measures like AI-driven threat detection and multi-factor authentication (MFA) essential for protection. </a:t>
            </a:r>
          </a:p>
        </p:txBody>
      </p:sp>
      <p:grpSp>
        <p:nvGrpSpPr>
          <p:cNvPr name="Group 18" id="18"/>
          <p:cNvGrpSpPr/>
          <p:nvPr/>
        </p:nvGrpSpPr>
        <p:grpSpPr>
          <a:xfrm rot="0">
            <a:off x="-124210" y="1794438"/>
            <a:ext cx="1333235" cy="1217541"/>
            <a:chOff x="0" y="0"/>
            <a:chExt cx="890035" cy="812800"/>
          </a:xfrm>
        </p:grpSpPr>
        <p:sp>
          <p:nvSpPr>
            <p:cNvPr name="Freeform 19" id="19"/>
            <p:cNvSpPr/>
            <p:nvPr/>
          </p:nvSpPr>
          <p:spPr>
            <a:xfrm flipH="false" flipV="false" rot="0">
              <a:off x="0" y="0"/>
              <a:ext cx="890035" cy="812800"/>
            </a:xfrm>
            <a:custGeom>
              <a:avLst/>
              <a:gdLst/>
              <a:ahLst/>
              <a:cxnLst/>
              <a:rect r="r" b="b" t="t" l="l"/>
              <a:pathLst>
                <a:path h="812800" w="890035">
                  <a:moveTo>
                    <a:pt x="445017" y="0"/>
                  </a:moveTo>
                  <a:cubicBezTo>
                    <a:pt x="199241" y="0"/>
                    <a:pt x="0" y="181951"/>
                    <a:pt x="0" y="406400"/>
                  </a:cubicBezTo>
                  <a:cubicBezTo>
                    <a:pt x="0" y="630849"/>
                    <a:pt x="199241" y="812800"/>
                    <a:pt x="445017" y="812800"/>
                  </a:cubicBezTo>
                  <a:cubicBezTo>
                    <a:pt x="690794" y="812800"/>
                    <a:pt x="890035" y="630849"/>
                    <a:pt x="890035" y="406400"/>
                  </a:cubicBezTo>
                  <a:cubicBezTo>
                    <a:pt x="890035" y="181951"/>
                    <a:pt x="690794" y="0"/>
                    <a:pt x="445017" y="0"/>
                  </a:cubicBezTo>
                  <a:close/>
                </a:path>
              </a:pathLst>
            </a:custGeom>
            <a:gradFill rotWithShape="true">
              <a:gsLst>
                <a:gs pos="0">
                  <a:srgbClr val="9FE5FF">
                    <a:alpha val="100000"/>
                  </a:srgbClr>
                </a:gs>
                <a:gs pos="100000">
                  <a:srgbClr val="6F6296">
                    <a:alpha val="0"/>
                  </a:srgbClr>
                </a:gs>
              </a:gsLst>
              <a:lin ang="0"/>
            </a:gradFill>
          </p:spPr>
        </p:sp>
        <p:sp>
          <p:nvSpPr>
            <p:cNvPr name="TextBox 20" id="20"/>
            <p:cNvSpPr txBox="true"/>
            <p:nvPr/>
          </p:nvSpPr>
          <p:spPr>
            <a:xfrm>
              <a:off x="83441" y="57150"/>
              <a:ext cx="723153" cy="679450"/>
            </a:xfrm>
            <a:prstGeom prst="rect">
              <a:avLst/>
            </a:prstGeom>
          </p:spPr>
          <p:txBody>
            <a:bodyPr anchor="ctr" rtlCol="false" tIns="50800" lIns="50800" bIns="50800" rIns="50800"/>
            <a:lstStyle/>
            <a:p>
              <a:pPr algn="ctr">
                <a:lnSpc>
                  <a:spcPts val="2783"/>
                </a:lnSpc>
              </a:pPr>
            </a:p>
          </p:txBody>
        </p:sp>
      </p:grpSp>
      <p:sp>
        <p:nvSpPr>
          <p:cNvPr name="TextBox 21" id="21"/>
          <p:cNvSpPr txBox="true"/>
          <p:nvPr/>
        </p:nvSpPr>
        <p:spPr>
          <a:xfrm rot="0">
            <a:off x="781747" y="1883305"/>
            <a:ext cx="7299046" cy="2650718"/>
          </a:xfrm>
          <a:prstGeom prst="rect">
            <a:avLst/>
          </a:prstGeom>
        </p:spPr>
        <p:txBody>
          <a:bodyPr anchor="t" rtlCol="false" tIns="0" lIns="0" bIns="0" rIns="0">
            <a:spAutoFit/>
          </a:bodyPr>
          <a:lstStyle/>
          <a:p>
            <a:pPr algn="just">
              <a:lnSpc>
                <a:spcPts val="10405"/>
              </a:lnSpc>
              <a:spcBef>
                <a:spcPct val="0"/>
              </a:spcBef>
            </a:pPr>
            <a:r>
              <a:rPr lang="en-US" b="true" sz="8970">
                <a:solidFill>
                  <a:srgbClr val="000000"/>
                </a:solidFill>
                <a:latin typeface="Antonio Ultra-Bold"/>
                <a:ea typeface="Antonio Ultra-Bold"/>
                <a:cs typeface="Antonio Ultra-Bold"/>
                <a:sym typeface="Antonio Ultra-Bold"/>
              </a:rPr>
              <a:t>PHISHING IN THE FUTHURE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06903" y="3310736"/>
            <a:ext cx="6995030" cy="2446249"/>
          </a:xfrm>
          <a:prstGeom prst="rect">
            <a:avLst/>
          </a:prstGeom>
        </p:spPr>
        <p:txBody>
          <a:bodyPr anchor="t" rtlCol="false" tIns="0" lIns="0" bIns="0" rIns="0">
            <a:spAutoFit/>
          </a:bodyPr>
          <a:lstStyle/>
          <a:p>
            <a:pPr algn="ctr">
              <a:lnSpc>
                <a:spcPts val="19192"/>
              </a:lnSpc>
              <a:spcBef>
                <a:spcPct val="0"/>
              </a:spcBef>
            </a:pPr>
            <a:r>
              <a:rPr lang="en-US" b="true" sz="16545">
                <a:solidFill>
                  <a:srgbClr val="000000"/>
                </a:solidFill>
                <a:latin typeface="Antonio Ultra-Bold"/>
                <a:ea typeface="Antonio Ultra-Bold"/>
                <a:cs typeface="Antonio Ultra-Bold"/>
                <a:sym typeface="Antonio Ultra-Bold"/>
              </a:rPr>
              <a:t>THANK</a:t>
            </a:r>
          </a:p>
        </p:txBody>
      </p:sp>
      <p:grpSp>
        <p:nvGrpSpPr>
          <p:cNvPr name="Group 5" id="5"/>
          <p:cNvGrpSpPr/>
          <p:nvPr/>
        </p:nvGrpSpPr>
        <p:grpSpPr>
          <a:xfrm rot="0">
            <a:off x="2253489" y="2403386"/>
            <a:ext cx="2138817" cy="21388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8" id="8"/>
          <p:cNvSpPr/>
          <p:nvPr/>
        </p:nvSpPr>
        <p:spPr>
          <a:xfrm flipH="false" flipV="false" rot="0">
            <a:off x="10717548" y="5308408"/>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406903" y="8243693"/>
            <a:ext cx="4688296" cy="830393"/>
          </a:xfrm>
          <a:prstGeom prst="rect">
            <a:avLst/>
          </a:prstGeom>
        </p:spPr>
        <p:txBody>
          <a:bodyPr anchor="t" rtlCol="false" tIns="0" lIns="0" bIns="0" rIns="0">
            <a:spAutoFit/>
          </a:bodyPr>
          <a:lstStyle/>
          <a:p>
            <a:pPr algn="l">
              <a:lnSpc>
                <a:spcPts val="3380"/>
              </a:lnSpc>
            </a:pPr>
            <a:r>
              <a:rPr lang="en-US" sz="2485" spc="96" b="true">
                <a:solidFill>
                  <a:srgbClr val="FFFFFF"/>
                </a:solidFill>
                <a:latin typeface="Montserrat Medium"/>
                <a:ea typeface="Montserrat Medium"/>
                <a:cs typeface="Montserrat Medium"/>
                <a:sym typeface="Montserrat Medium"/>
              </a:rPr>
              <a:t>www.linkedin.com/in/usaid-ur-rehman-30ab771b7</a:t>
            </a:r>
          </a:p>
        </p:txBody>
      </p:sp>
      <p:sp>
        <p:nvSpPr>
          <p:cNvPr name="TextBox 10" id="10"/>
          <p:cNvSpPr txBox="true"/>
          <p:nvPr/>
        </p:nvSpPr>
        <p:spPr>
          <a:xfrm rot="0">
            <a:off x="3768105" y="5437365"/>
            <a:ext cx="4272627" cy="2446249"/>
          </a:xfrm>
          <a:prstGeom prst="rect">
            <a:avLst/>
          </a:prstGeom>
        </p:spPr>
        <p:txBody>
          <a:bodyPr anchor="t" rtlCol="false" tIns="0" lIns="0" bIns="0" rIns="0">
            <a:spAutoFit/>
          </a:bodyPr>
          <a:lstStyle/>
          <a:p>
            <a:pPr algn="l">
              <a:lnSpc>
                <a:spcPts val="19192"/>
              </a:lnSpc>
              <a:spcBef>
                <a:spcPct val="0"/>
              </a:spcBef>
            </a:pPr>
            <a:r>
              <a:rPr lang="en-US" sz="16545">
                <a:solidFill>
                  <a:srgbClr val="000000"/>
                </a:solidFill>
                <a:latin typeface="Antonio Light"/>
                <a:ea typeface="Antonio Light"/>
                <a:cs typeface="Antonio Light"/>
                <a:sym typeface="Antonio Light"/>
              </a:rPr>
              <a:t>YOU!</a:t>
            </a:r>
          </a:p>
        </p:txBody>
      </p:sp>
      <p:sp>
        <p:nvSpPr>
          <p:cNvPr name="TextBox 11" id="11"/>
          <p:cNvSpPr txBox="true"/>
          <p:nvPr/>
        </p:nvSpPr>
        <p:spPr>
          <a:xfrm rot="0">
            <a:off x="11592066" y="5380215"/>
            <a:ext cx="4769600" cy="3355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Montserrat Medium"/>
                <a:ea typeface="Montserrat Medium"/>
                <a:cs typeface="Montserrat Medium"/>
                <a:sym typeface="Montserrat Medium"/>
              </a:rPr>
              <a:t>usedrehman123@gmail.com</a:t>
            </a:r>
          </a:p>
        </p:txBody>
      </p:sp>
      <p:sp>
        <p:nvSpPr>
          <p:cNvPr name="TextBox 12" id="12"/>
          <p:cNvSpPr txBox="true"/>
          <p:nvPr/>
        </p:nvSpPr>
        <p:spPr>
          <a:xfrm rot="0">
            <a:off x="10717548" y="6596889"/>
            <a:ext cx="5319569" cy="375322"/>
          </a:xfrm>
          <a:prstGeom prst="rect">
            <a:avLst/>
          </a:prstGeom>
        </p:spPr>
        <p:txBody>
          <a:bodyPr anchor="t" rtlCol="false" tIns="0" lIns="0" bIns="0" rIns="0">
            <a:spAutoFit/>
          </a:bodyPr>
          <a:lstStyle/>
          <a:p>
            <a:pPr algn="l">
              <a:lnSpc>
                <a:spcPts val="2975"/>
              </a:lnSpc>
              <a:spcBef>
                <a:spcPct val="0"/>
              </a:spcBef>
            </a:pPr>
            <a:r>
              <a:rPr lang="en-US" b="true" sz="2565">
                <a:solidFill>
                  <a:srgbClr val="FFFFFF"/>
                </a:solidFill>
                <a:latin typeface="Montserrat Medium"/>
                <a:ea typeface="Montserrat Medium"/>
                <a:cs typeface="Montserrat Medium"/>
                <a:sym typeface="Montserrat Medium"/>
              </a:rPr>
              <a:t>usaid ur Rehman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DAGe_L2O8qQ</dc:identifier>
  <dcterms:modified xsi:type="dcterms:W3CDTF">2011-08-01T06:04:30Z</dcterms:modified>
  <cp:revision>1</cp:revision>
  <dc:title>Green Modern Simple Cybersecurity Presentation</dc:title>
</cp:coreProperties>
</file>